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73" r:id="rId3"/>
    <p:sldId id="258" r:id="rId4"/>
    <p:sldId id="259" r:id="rId5"/>
    <p:sldId id="274" r:id="rId6"/>
    <p:sldId id="260" r:id="rId7"/>
    <p:sldId id="261" r:id="rId8"/>
    <p:sldId id="262" r:id="rId9"/>
    <p:sldId id="272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08FBA3-9C6A-45BC-B608-0CE69C15DFE9}">
          <p14:sldIdLst>
            <p14:sldId id="256"/>
            <p14:sldId id="273"/>
            <p14:sldId id="258"/>
            <p14:sldId id="259"/>
            <p14:sldId id="274"/>
            <p14:sldId id="260"/>
            <p14:sldId id="261"/>
            <p14:sldId id="262"/>
            <p14:sldId id="272"/>
            <p14:sldId id="275"/>
          </p14:sldIdLst>
        </p14:section>
        <p14:section name="Untitled Section" id="{A318FAEB-64E8-4928-B66B-0548707529B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724E3-B806-430B-A401-51BF7129020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4BB69F-C3F9-4C59-8739-A80898E36CED}">
      <dgm:prSet/>
      <dgm:spPr/>
      <dgm:t>
        <a:bodyPr/>
        <a:lstStyle/>
        <a:p>
          <a:r>
            <a:rPr lang="en-US"/>
            <a:t>2018 - $1,018,405</a:t>
          </a:r>
        </a:p>
      </dgm:t>
    </dgm:pt>
    <dgm:pt modelId="{313DABD6-1A7B-4701-ABB9-CEE8C75C113F}" type="parTrans" cxnId="{CA94497F-A9F9-46AA-A48A-203157FACC74}">
      <dgm:prSet/>
      <dgm:spPr/>
      <dgm:t>
        <a:bodyPr/>
        <a:lstStyle/>
        <a:p>
          <a:endParaRPr lang="en-US"/>
        </a:p>
      </dgm:t>
    </dgm:pt>
    <dgm:pt modelId="{094753D5-1FFE-4F3C-A9A8-44A9FAD31B19}" type="sibTrans" cxnId="{CA94497F-A9F9-46AA-A48A-203157FACC74}">
      <dgm:prSet/>
      <dgm:spPr/>
      <dgm:t>
        <a:bodyPr/>
        <a:lstStyle/>
        <a:p>
          <a:endParaRPr lang="en-US"/>
        </a:p>
      </dgm:t>
    </dgm:pt>
    <dgm:pt modelId="{54ACA2AD-BDEB-485D-9045-6BAE5E3C8E1C}">
      <dgm:prSet/>
      <dgm:spPr/>
      <dgm:t>
        <a:bodyPr/>
        <a:lstStyle/>
        <a:p>
          <a:r>
            <a:rPr lang="en-US"/>
            <a:t>2019 - $1,273,645</a:t>
          </a:r>
        </a:p>
      </dgm:t>
    </dgm:pt>
    <dgm:pt modelId="{730806EE-3F06-4D08-AF27-98FAEEBC7E61}" type="parTrans" cxnId="{C69FD0E3-10DD-49EB-A688-CCB35A7C23EB}">
      <dgm:prSet/>
      <dgm:spPr/>
      <dgm:t>
        <a:bodyPr/>
        <a:lstStyle/>
        <a:p>
          <a:endParaRPr lang="en-US"/>
        </a:p>
      </dgm:t>
    </dgm:pt>
    <dgm:pt modelId="{90F37EFC-AA44-4F21-8860-A154ECB6A1CF}" type="sibTrans" cxnId="{C69FD0E3-10DD-49EB-A688-CCB35A7C23EB}">
      <dgm:prSet/>
      <dgm:spPr/>
      <dgm:t>
        <a:bodyPr/>
        <a:lstStyle/>
        <a:p>
          <a:endParaRPr lang="en-US"/>
        </a:p>
      </dgm:t>
    </dgm:pt>
    <dgm:pt modelId="{098D7E42-81CD-46C1-B2C0-1253DC2591AA}">
      <dgm:prSet/>
      <dgm:spPr/>
      <dgm:t>
        <a:bodyPr/>
        <a:lstStyle/>
        <a:p>
          <a:r>
            <a:rPr lang="en-US"/>
            <a:t>2020 - $ - 316,525</a:t>
          </a:r>
        </a:p>
      </dgm:t>
    </dgm:pt>
    <dgm:pt modelId="{E1BC1C64-12B6-4C15-8338-68E18EDDBB28}" type="parTrans" cxnId="{D3B38F34-2A98-467D-9B36-4E6A9672A2CF}">
      <dgm:prSet/>
      <dgm:spPr/>
      <dgm:t>
        <a:bodyPr/>
        <a:lstStyle/>
        <a:p>
          <a:endParaRPr lang="en-US"/>
        </a:p>
      </dgm:t>
    </dgm:pt>
    <dgm:pt modelId="{01DDE6F2-99CA-4D1D-98F0-B8D3A5748844}" type="sibTrans" cxnId="{D3B38F34-2A98-467D-9B36-4E6A9672A2CF}">
      <dgm:prSet/>
      <dgm:spPr/>
      <dgm:t>
        <a:bodyPr/>
        <a:lstStyle/>
        <a:p>
          <a:endParaRPr lang="en-US"/>
        </a:p>
      </dgm:t>
    </dgm:pt>
    <dgm:pt modelId="{42FF3E1A-9FD3-477F-9F40-4404C84E4CAD}">
      <dgm:prSet/>
      <dgm:spPr/>
      <dgm:t>
        <a:bodyPr/>
        <a:lstStyle/>
        <a:p>
          <a:r>
            <a:rPr lang="en-US" dirty="0"/>
            <a:t>CASH RESERVES$ 1.3M</a:t>
          </a:r>
        </a:p>
      </dgm:t>
    </dgm:pt>
    <dgm:pt modelId="{97CD6251-6E87-4348-9316-65F81AEE811F}" type="parTrans" cxnId="{A712EE6F-9A0D-4F66-A114-7DC47C9DCB2F}">
      <dgm:prSet/>
      <dgm:spPr/>
      <dgm:t>
        <a:bodyPr/>
        <a:lstStyle/>
        <a:p>
          <a:endParaRPr lang="en-US"/>
        </a:p>
      </dgm:t>
    </dgm:pt>
    <dgm:pt modelId="{34DC38C8-884B-4CCD-8B73-3B47F4C13C97}" type="sibTrans" cxnId="{A712EE6F-9A0D-4F66-A114-7DC47C9DCB2F}">
      <dgm:prSet/>
      <dgm:spPr/>
      <dgm:t>
        <a:bodyPr/>
        <a:lstStyle/>
        <a:p>
          <a:endParaRPr lang="en-US"/>
        </a:p>
      </dgm:t>
    </dgm:pt>
    <dgm:pt modelId="{5DDBD6A6-55F0-4E1A-AA3F-57829A92611B}" type="pres">
      <dgm:prSet presAssocID="{A89724E3-B806-430B-A401-51BF7129020B}" presName="linear" presStyleCnt="0">
        <dgm:presLayoutVars>
          <dgm:animLvl val="lvl"/>
          <dgm:resizeHandles val="exact"/>
        </dgm:presLayoutVars>
      </dgm:prSet>
      <dgm:spPr/>
    </dgm:pt>
    <dgm:pt modelId="{F7D26E71-7E37-4F1A-B6DD-B1C1129D8899}" type="pres">
      <dgm:prSet presAssocID="{A44BB69F-C3F9-4C59-8739-A80898E36C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70EB06-9373-4C27-99CB-C0E61294811D}" type="pres">
      <dgm:prSet presAssocID="{094753D5-1FFE-4F3C-A9A8-44A9FAD31B19}" presName="spacer" presStyleCnt="0"/>
      <dgm:spPr/>
    </dgm:pt>
    <dgm:pt modelId="{3FC0257A-8C4B-441D-8A48-323F32EC57E5}" type="pres">
      <dgm:prSet presAssocID="{54ACA2AD-BDEB-485D-9045-6BAE5E3C8E1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440133D-6E67-4DC4-B095-1347B50DF907}" type="pres">
      <dgm:prSet presAssocID="{90F37EFC-AA44-4F21-8860-A154ECB6A1CF}" presName="spacer" presStyleCnt="0"/>
      <dgm:spPr/>
    </dgm:pt>
    <dgm:pt modelId="{AA96409A-866F-4491-ACA0-04A10FD8C625}" type="pres">
      <dgm:prSet presAssocID="{098D7E42-81CD-46C1-B2C0-1253DC2591A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DBBB7CE-8EE0-4C09-9601-527425BDCBCA}" type="pres">
      <dgm:prSet presAssocID="{01DDE6F2-99CA-4D1D-98F0-B8D3A5748844}" presName="spacer" presStyleCnt="0"/>
      <dgm:spPr/>
    </dgm:pt>
    <dgm:pt modelId="{8CBF27A6-8784-4B50-A72F-F2C4F405F114}" type="pres">
      <dgm:prSet presAssocID="{42FF3E1A-9FD3-477F-9F40-4404C84E4CA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1C69D0B-1FBC-41B2-A745-FE60CF542A49}" type="presOf" srcId="{42FF3E1A-9FD3-477F-9F40-4404C84E4CAD}" destId="{8CBF27A6-8784-4B50-A72F-F2C4F405F114}" srcOrd="0" destOrd="0" presId="urn:microsoft.com/office/officeart/2005/8/layout/vList2"/>
    <dgm:cxn modelId="{34227318-42D5-4CFF-88BA-EE519D8D3CB2}" type="presOf" srcId="{A89724E3-B806-430B-A401-51BF7129020B}" destId="{5DDBD6A6-55F0-4E1A-AA3F-57829A92611B}" srcOrd="0" destOrd="0" presId="urn:microsoft.com/office/officeart/2005/8/layout/vList2"/>
    <dgm:cxn modelId="{539F1626-1B35-4067-82F1-F65C28DE20D6}" type="presOf" srcId="{098D7E42-81CD-46C1-B2C0-1253DC2591AA}" destId="{AA96409A-866F-4491-ACA0-04A10FD8C625}" srcOrd="0" destOrd="0" presId="urn:microsoft.com/office/officeart/2005/8/layout/vList2"/>
    <dgm:cxn modelId="{D3B38F34-2A98-467D-9B36-4E6A9672A2CF}" srcId="{A89724E3-B806-430B-A401-51BF7129020B}" destId="{098D7E42-81CD-46C1-B2C0-1253DC2591AA}" srcOrd="2" destOrd="0" parTransId="{E1BC1C64-12B6-4C15-8338-68E18EDDBB28}" sibTransId="{01DDE6F2-99CA-4D1D-98F0-B8D3A5748844}"/>
    <dgm:cxn modelId="{F337AC6C-457F-40E3-8C95-5D3996AE7C38}" type="presOf" srcId="{54ACA2AD-BDEB-485D-9045-6BAE5E3C8E1C}" destId="{3FC0257A-8C4B-441D-8A48-323F32EC57E5}" srcOrd="0" destOrd="0" presId="urn:microsoft.com/office/officeart/2005/8/layout/vList2"/>
    <dgm:cxn modelId="{A712EE6F-9A0D-4F66-A114-7DC47C9DCB2F}" srcId="{A89724E3-B806-430B-A401-51BF7129020B}" destId="{42FF3E1A-9FD3-477F-9F40-4404C84E4CAD}" srcOrd="3" destOrd="0" parTransId="{97CD6251-6E87-4348-9316-65F81AEE811F}" sibTransId="{34DC38C8-884B-4CCD-8B73-3B47F4C13C97}"/>
    <dgm:cxn modelId="{CA94497F-A9F9-46AA-A48A-203157FACC74}" srcId="{A89724E3-B806-430B-A401-51BF7129020B}" destId="{A44BB69F-C3F9-4C59-8739-A80898E36CED}" srcOrd="0" destOrd="0" parTransId="{313DABD6-1A7B-4701-ABB9-CEE8C75C113F}" sibTransId="{094753D5-1FFE-4F3C-A9A8-44A9FAD31B19}"/>
    <dgm:cxn modelId="{C69FD0E3-10DD-49EB-A688-CCB35A7C23EB}" srcId="{A89724E3-B806-430B-A401-51BF7129020B}" destId="{54ACA2AD-BDEB-485D-9045-6BAE5E3C8E1C}" srcOrd="1" destOrd="0" parTransId="{730806EE-3F06-4D08-AF27-98FAEEBC7E61}" sibTransId="{90F37EFC-AA44-4F21-8860-A154ECB6A1CF}"/>
    <dgm:cxn modelId="{C0A622F5-F018-40DE-AF03-B22378A9D028}" type="presOf" srcId="{A44BB69F-C3F9-4C59-8739-A80898E36CED}" destId="{F7D26E71-7E37-4F1A-B6DD-B1C1129D8899}" srcOrd="0" destOrd="0" presId="urn:microsoft.com/office/officeart/2005/8/layout/vList2"/>
    <dgm:cxn modelId="{A15CD232-9539-4E05-AB40-96150C8BD0F3}" type="presParOf" srcId="{5DDBD6A6-55F0-4E1A-AA3F-57829A92611B}" destId="{F7D26E71-7E37-4F1A-B6DD-B1C1129D8899}" srcOrd="0" destOrd="0" presId="urn:microsoft.com/office/officeart/2005/8/layout/vList2"/>
    <dgm:cxn modelId="{77719B97-5711-48F2-A513-6506792B585D}" type="presParOf" srcId="{5DDBD6A6-55F0-4E1A-AA3F-57829A92611B}" destId="{9C70EB06-9373-4C27-99CB-C0E61294811D}" srcOrd="1" destOrd="0" presId="urn:microsoft.com/office/officeart/2005/8/layout/vList2"/>
    <dgm:cxn modelId="{176FEB56-3116-45A4-B21B-D402B528590F}" type="presParOf" srcId="{5DDBD6A6-55F0-4E1A-AA3F-57829A92611B}" destId="{3FC0257A-8C4B-441D-8A48-323F32EC57E5}" srcOrd="2" destOrd="0" presId="urn:microsoft.com/office/officeart/2005/8/layout/vList2"/>
    <dgm:cxn modelId="{F953B492-5935-443E-A83A-A462A4C73672}" type="presParOf" srcId="{5DDBD6A6-55F0-4E1A-AA3F-57829A92611B}" destId="{A440133D-6E67-4DC4-B095-1347B50DF907}" srcOrd="3" destOrd="0" presId="urn:microsoft.com/office/officeart/2005/8/layout/vList2"/>
    <dgm:cxn modelId="{A11C713A-6983-4407-B370-E14039C93B85}" type="presParOf" srcId="{5DDBD6A6-55F0-4E1A-AA3F-57829A92611B}" destId="{AA96409A-866F-4491-ACA0-04A10FD8C625}" srcOrd="4" destOrd="0" presId="urn:microsoft.com/office/officeart/2005/8/layout/vList2"/>
    <dgm:cxn modelId="{8FB1360E-D587-47C6-AB15-68B9B3BC83A1}" type="presParOf" srcId="{5DDBD6A6-55F0-4E1A-AA3F-57829A92611B}" destId="{1DBBB7CE-8EE0-4C09-9601-527425BDCBCA}" srcOrd="5" destOrd="0" presId="urn:microsoft.com/office/officeart/2005/8/layout/vList2"/>
    <dgm:cxn modelId="{A520A174-1642-427C-B576-821BBF157005}" type="presParOf" srcId="{5DDBD6A6-55F0-4E1A-AA3F-57829A92611B}" destId="{8CBF27A6-8784-4B50-A72F-F2C4F405F11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26E71-7E37-4F1A-B6DD-B1C1129D8899}">
      <dsp:nvSpPr>
        <dsp:cNvPr id="0" name=""/>
        <dsp:cNvSpPr/>
      </dsp:nvSpPr>
      <dsp:spPr>
        <a:xfrm>
          <a:off x="0" y="188176"/>
          <a:ext cx="6190459" cy="1007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2018 - $1,018,405</a:t>
          </a:r>
        </a:p>
      </dsp:txBody>
      <dsp:txXfrm>
        <a:off x="49176" y="237352"/>
        <a:ext cx="6092107" cy="909018"/>
      </dsp:txXfrm>
    </dsp:sp>
    <dsp:sp modelId="{3FC0257A-8C4B-441D-8A48-323F32EC57E5}">
      <dsp:nvSpPr>
        <dsp:cNvPr id="0" name=""/>
        <dsp:cNvSpPr/>
      </dsp:nvSpPr>
      <dsp:spPr>
        <a:xfrm>
          <a:off x="0" y="1316506"/>
          <a:ext cx="6190459" cy="1007370"/>
        </a:xfrm>
        <a:prstGeom prst="roundRect">
          <a:avLst/>
        </a:prstGeom>
        <a:solidFill>
          <a:schemeClr val="accent2">
            <a:hueOff val="-2918144"/>
            <a:satOff val="-2633"/>
            <a:lumOff val="-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2019 - $1,273,645</a:t>
          </a:r>
        </a:p>
      </dsp:txBody>
      <dsp:txXfrm>
        <a:off x="49176" y="1365682"/>
        <a:ext cx="6092107" cy="909018"/>
      </dsp:txXfrm>
    </dsp:sp>
    <dsp:sp modelId="{AA96409A-866F-4491-ACA0-04A10FD8C625}">
      <dsp:nvSpPr>
        <dsp:cNvPr id="0" name=""/>
        <dsp:cNvSpPr/>
      </dsp:nvSpPr>
      <dsp:spPr>
        <a:xfrm>
          <a:off x="0" y="2444836"/>
          <a:ext cx="6190459" cy="1007370"/>
        </a:xfrm>
        <a:prstGeom prst="roundRect">
          <a:avLst/>
        </a:prstGeom>
        <a:solidFill>
          <a:schemeClr val="accent2">
            <a:hueOff val="-5836287"/>
            <a:satOff val="-5267"/>
            <a:lumOff val="-11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2020 - $ - 316,525</a:t>
          </a:r>
        </a:p>
      </dsp:txBody>
      <dsp:txXfrm>
        <a:off x="49176" y="2494012"/>
        <a:ext cx="6092107" cy="909018"/>
      </dsp:txXfrm>
    </dsp:sp>
    <dsp:sp modelId="{8CBF27A6-8784-4B50-A72F-F2C4F405F114}">
      <dsp:nvSpPr>
        <dsp:cNvPr id="0" name=""/>
        <dsp:cNvSpPr/>
      </dsp:nvSpPr>
      <dsp:spPr>
        <a:xfrm>
          <a:off x="0" y="3573166"/>
          <a:ext cx="6190459" cy="1007370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CASH RESERVES$ 1.3M</a:t>
          </a:r>
        </a:p>
      </dsp:txBody>
      <dsp:txXfrm>
        <a:off x="49176" y="3622342"/>
        <a:ext cx="6092107" cy="909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4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3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66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653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0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072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41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71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4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3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2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2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8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4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2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4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58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EA65520-30C2-4481-A56D-F671129D9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079" y="0"/>
            <a:ext cx="2603384" cy="101361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3A656E6-8D42-4FCB-88AC-2BA574D4A8AF}"/>
              </a:ext>
            </a:extLst>
          </p:cNvPr>
          <p:cNvSpPr/>
          <p:nvPr/>
        </p:nvSpPr>
        <p:spPr>
          <a:xfrm>
            <a:off x="4053280" y="1335946"/>
            <a:ext cx="4085439" cy="41861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Park Cedar Rapids Finance Committee Presentation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October 15</a:t>
            </a:r>
            <a:r>
              <a:rPr lang="en-US" baseline="30000" dirty="0">
                <a:solidFill>
                  <a:schemeClr val="accent1"/>
                </a:solidFill>
              </a:rPr>
              <a:t>th</a:t>
            </a:r>
            <a:r>
              <a:rPr lang="en-US" dirty="0">
                <a:solidFill>
                  <a:schemeClr val="accent1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260164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F19AAE-AE23-4E46-B374-4F2D29CC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413164"/>
            <a:ext cx="8534400" cy="4073237"/>
          </a:xfrm>
        </p:spPr>
        <p:txBody>
          <a:bodyPr/>
          <a:lstStyle/>
          <a:p>
            <a:r>
              <a:rPr lang="en-US" dirty="0"/>
              <a:t>Questions ? / comments</a:t>
            </a:r>
          </a:p>
        </p:txBody>
      </p:sp>
    </p:spTree>
    <p:extLst>
      <p:ext uri="{BB962C8B-B14F-4D97-AF65-F5344CB8AC3E}">
        <p14:creationId xmlns:p14="http://schemas.microsoft.com/office/powerpoint/2010/main" val="362690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A60438-D215-4DC7-98B8-79DED2355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DE945-C096-4AE2-9519-6A20030CF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 </a:t>
            </a:r>
            <a:r>
              <a:rPr lang="en-US" dirty="0" err="1"/>
              <a:t>Covid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2A101-CEE9-4F0B-A5C1-D6808E15B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1" y="1270528"/>
            <a:ext cx="4937655" cy="5114229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/>
              <a:t>3907 Monthly Parkers</a:t>
            </a:r>
          </a:p>
          <a:p>
            <a:pPr lvl="2"/>
            <a:r>
              <a:rPr lang="en-US" sz="2400" dirty="0"/>
              <a:t>Occupancy</a:t>
            </a:r>
          </a:p>
          <a:p>
            <a:pPr lvl="3"/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Ave, 4</a:t>
            </a:r>
            <a:r>
              <a:rPr lang="en-US" sz="2400" baseline="30000" dirty="0"/>
              <a:t>th</a:t>
            </a:r>
            <a:r>
              <a:rPr lang="en-US" sz="2400" dirty="0"/>
              <a:t> Ave, GTC, Southside – 90+%</a:t>
            </a:r>
          </a:p>
          <a:p>
            <a:pPr lvl="1"/>
            <a:r>
              <a:rPr lang="en-US" sz="2400" dirty="0" err="1"/>
              <a:t>Onstreet</a:t>
            </a:r>
            <a:r>
              <a:rPr lang="en-US" sz="2400" dirty="0"/>
              <a:t> Transactions</a:t>
            </a:r>
          </a:p>
          <a:p>
            <a:pPr lvl="2"/>
            <a:r>
              <a:rPr lang="en-US" sz="2400" dirty="0"/>
              <a:t>17k-24k  per month</a:t>
            </a:r>
          </a:p>
          <a:p>
            <a:pPr lvl="2"/>
            <a:r>
              <a:rPr lang="en-US" sz="2400" dirty="0"/>
              <a:t>30% Pay by Phone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6C7C90-9C3A-4903-A042-BE9D9B2E6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Post </a:t>
            </a:r>
            <a:r>
              <a:rPr lang="en-US" dirty="0" err="1"/>
              <a:t>Covid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6E65DC-6528-41AA-A805-E35806789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06545" y="1262061"/>
            <a:ext cx="4929188" cy="512269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/>
              <a:t>2589 Monthly Parkers</a:t>
            </a:r>
          </a:p>
          <a:p>
            <a:pPr lvl="2"/>
            <a:r>
              <a:rPr lang="en-US" sz="2400" dirty="0"/>
              <a:t>Occupancy </a:t>
            </a:r>
          </a:p>
          <a:p>
            <a:pPr lvl="3"/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, 4</a:t>
            </a:r>
            <a:r>
              <a:rPr lang="en-US" sz="2400" baseline="30000" dirty="0"/>
              <a:t>th</a:t>
            </a:r>
            <a:r>
              <a:rPr lang="en-US" sz="2400" dirty="0"/>
              <a:t> Ave Ramps -15-18%</a:t>
            </a:r>
          </a:p>
          <a:p>
            <a:pPr lvl="3"/>
            <a:r>
              <a:rPr lang="en-US" sz="2400" dirty="0"/>
              <a:t>Southside – 4-6%</a:t>
            </a:r>
          </a:p>
          <a:p>
            <a:pPr lvl="3"/>
            <a:r>
              <a:rPr lang="en-US" sz="2400" dirty="0"/>
              <a:t>Convention Center – 25%*</a:t>
            </a:r>
          </a:p>
          <a:p>
            <a:pPr lvl="3"/>
            <a:r>
              <a:rPr lang="en-US" sz="2400" dirty="0"/>
              <a:t>GTC – 40-48%</a:t>
            </a:r>
          </a:p>
          <a:p>
            <a:pPr lvl="2"/>
            <a:r>
              <a:rPr lang="en-US" sz="2400" dirty="0" err="1"/>
              <a:t>Onstreet</a:t>
            </a:r>
            <a:r>
              <a:rPr lang="en-US" sz="2400" dirty="0"/>
              <a:t> Transactions</a:t>
            </a:r>
          </a:p>
          <a:p>
            <a:pPr lvl="2"/>
            <a:r>
              <a:rPr lang="en-US" sz="2400" dirty="0"/>
              <a:t>7-8k per month</a:t>
            </a:r>
          </a:p>
          <a:p>
            <a:pPr lvl="2"/>
            <a:r>
              <a:rPr lang="en-US" sz="2400" dirty="0"/>
              <a:t>40% Pay by Phone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78C9-5762-4CD0-A3BE-EAF0EB0A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D4B8018-0702-4AD3-97A3-A26CCF8A5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558392"/>
              </p:ext>
            </p:extLst>
          </p:nvPr>
        </p:nvGraphicFramePr>
        <p:xfrm>
          <a:off x="684212" y="679509"/>
          <a:ext cx="10917762" cy="577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8881">
                  <a:extLst>
                    <a:ext uri="{9D8B030D-6E8A-4147-A177-3AD203B41FA5}">
                      <a16:colId xmlns:a16="http://schemas.microsoft.com/office/drawing/2014/main" val="4013627836"/>
                    </a:ext>
                  </a:extLst>
                </a:gridCol>
                <a:gridCol w="5458881">
                  <a:extLst>
                    <a:ext uri="{9D8B030D-6E8A-4147-A177-3AD203B41FA5}">
                      <a16:colId xmlns:a16="http://schemas.microsoft.com/office/drawing/2014/main" val="3529733319"/>
                    </a:ext>
                  </a:extLst>
                </a:gridCol>
              </a:tblGrid>
              <a:tr h="588991">
                <a:tc>
                  <a:txBody>
                    <a:bodyPr/>
                    <a:lstStyle/>
                    <a:p>
                      <a:r>
                        <a:rPr lang="en-US" dirty="0"/>
                        <a:t> Profit &amp; Loss  Through August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 &amp; Loss  Through August 2020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696893"/>
                  </a:ext>
                </a:extLst>
              </a:tr>
              <a:tr h="394792">
                <a:tc>
                  <a:txBody>
                    <a:bodyPr/>
                    <a:lstStyle/>
                    <a:p>
                      <a:r>
                        <a:rPr lang="en-US" dirty="0"/>
                        <a:t>Meter Daily  $ 1,472,933.78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Meter / Daily $343,443.17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956040"/>
                  </a:ext>
                </a:extLst>
              </a:tr>
              <a:tr h="394792">
                <a:tc>
                  <a:txBody>
                    <a:bodyPr/>
                    <a:lstStyle/>
                    <a:p>
                      <a:r>
                        <a:rPr lang="en-US" dirty="0"/>
                        <a:t>Monthly Permit  $ 3,592,777.44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Monthly Permit  $1,063,271.37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149900"/>
                  </a:ext>
                </a:extLst>
              </a:tr>
              <a:tr h="394792">
                <a:tc>
                  <a:txBody>
                    <a:bodyPr/>
                    <a:lstStyle/>
                    <a:p>
                      <a:r>
                        <a:rPr lang="en-US" dirty="0"/>
                        <a:t>Citations  $ 286,025.18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Citations  $77,632.93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505656"/>
                  </a:ext>
                </a:extLst>
              </a:tr>
              <a:tr h="394792">
                <a:tc>
                  <a:txBody>
                    <a:bodyPr/>
                    <a:lstStyle/>
                    <a:p>
                      <a:r>
                        <a:rPr lang="en-US" dirty="0"/>
                        <a:t>Event Parking  $ 387,438.81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 Parking  $55,112.00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961992"/>
                  </a:ext>
                </a:extLst>
              </a:tr>
              <a:tr h="394792">
                <a:tc>
                  <a:txBody>
                    <a:bodyPr/>
                    <a:lstStyle/>
                    <a:p>
                      <a:r>
                        <a:rPr lang="en-US" dirty="0" err="1"/>
                        <a:t>Misc</a:t>
                      </a:r>
                      <a:r>
                        <a:rPr lang="en-US" dirty="0"/>
                        <a:t> / Other  $ 241,374.68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Misc</a:t>
                      </a:r>
                      <a:r>
                        <a:rPr lang="en-US" dirty="0"/>
                        <a:t> / Other   $100,370.50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211126"/>
                  </a:ext>
                </a:extLst>
              </a:tr>
              <a:tr h="3947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615"/>
                  </a:ext>
                </a:extLst>
              </a:tr>
              <a:tr h="394792">
                <a:tc>
                  <a:txBody>
                    <a:bodyPr/>
                    <a:lstStyle/>
                    <a:p>
                      <a:r>
                        <a:rPr lang="en-US" dirty="0"/>
                        <a:t>Office / Admin  $615,642.74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Office / Admin  $ 277,160.13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176847"/>
                  </a:ext>
                </a:extLst>
              </a:tr>
              <a:tr h="394792">
                <a:tc>
                  <a:txBody>
                    <a:bodyPr/>
                    <a:lstStyle/>
                    <a:p>
                      <a:r>
                        <a:rPr lang="en-US" dirty="0"/>
                        <a:t>Payroll  $2,137,958.73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Payroll  $778,482.94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274189"/>
                  </a:ext>
                </a:extLst>
              </a:tr>
              <a:tr h="394792">
                <a:tc>
                  <a:txBody>
                    <a:bodyPr/>
                    <a:lstStyle/>
                    <a:p>
                      <a:r>
                        <a:rPr lang="en-US" dirty="0"/>
                        <a:t>Purchased Services  $ 490,397.60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Purchased Services  $ 190,164.36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484208"/>
                  </a:ext>
                </a:extLst>
              </a:tr>
              <a:tr h="394792">
                <a:tc>
                  <a:txBody>
                    <a:bodyPr/>
                    <a:lstStyle/>
                    <a:p>
                      <a:r>
                        <a:rPr lang="en-US" dirty="0"/>
                        <a:t>Routine Services  $ 1,551,080.84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Routine Services  $ 592,537.80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958634"/>
                  </a:ext>
                </a:extLst>
              </a:tr>
              <a:tr h="3947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725486"/>
                  </a:ext>
                </a:extLst>
              </a:tr>
              <a:tr h="394792">
                <a:tc>
                  <a:txBody>
                    <a:bodyPr/>
                    <a:lstStyle/>
                    <a:p>
                      <a:r>
                        <a:rPr lang="en-US" dirty="0"/>
                        <a:t>Net Operating Income  $ 1,070,469.98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 Operating Income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-$197,329.26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784919"/>
                  </a:ext>
                </a:extLst>
              </a:tr>
              <a:tr h="3947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174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91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37B0BB-D99E-4F54-B66D-FFF4EEC0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DFC10E80-11E1-4079-ADFD-447F233D4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188128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71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87482A-EB3D-4B3E-BB87-33605F742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88846"/>
          </a:xfrm>
        </p:spPr>
        <p:txBody>
          <a:bodyPr/>
          <a:lstStyle/>
          <a:p>
            <a:r>
              <a:rPr lang="en-US" dirty="0"/>
              <a:t>DERECHO 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07AFFAB-7679-435C-91EC-72D82DDFD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902353"/>
            <a:ext cx="6400800" cy="8888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An outline of storm reports associated with a derecho in the Midwest on Monday, August 10, 2020.">
            <a:extLst>
              <a:ext uri="{FF2B5EF4-FFF2-40B4-BE49-F238E27FC236}">
                <a16:creationId xmlns:a16="http://schemas.microsoft.com/office/drawing/2014/main" id="{FE36CE66-6961-4F89-B8D5-8F262484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27386"/>
            <a:ext cx="9334500" cy="38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8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DEDD994-D72B-4A00-8FF8-E90D361F3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910098-B3AC-4E00-A5BE-CC814F6767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large building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FA1A7A37-CAEF-4219-A968-2A5CD9FE0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4" r="14559"/>
          <a:stretch/>
        </p:blipFill>
        <p:spPr>
          <a:xfrm>
            <a:off x="831" y="10"/>
            <a:ext cx="5807302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19" name="Content Placeholder 18" descr="A close up of a brick building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774528C6-BB6D-4FA3-A703-A147BF1605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33" y="0"/>
            <a:ext cx="6383036" cy="68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8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CD6E73-0C13-4FA4-AA69-48B4CF27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 inside of a building&#10;&#10;Description automatically generated">
            <a:extLst>
              <a:ext uri="{FF2B5EF4-FFF2-40B4-BE49-F238E27FC236}">
                <a16:creationId xmlns:a16="http://schemas.microsoft.com/office/drawing/2014/main" id="{989D62CB-30E8-49F0-8FDB-A7B1CD1415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5963371" cy="6861531"/>
          </a:xfrm>
          <a:prstGeom prst="rect">
            <a:avLst/>
          </a:prstGeom>
        </p:spPr>
      </p:pic>
      <p:pic>
        <p:nvPicPr>
          <p:cNvPr id="7" name="Content Placeholder 6" descr="A close up of a building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F3E5A45C-764B-4B30-A8FE-CD3B8CDE4E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72" y="0"/>
            <a:ext cx="6228628" cy="68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metal fenc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ECD5ADEC-6F49-487F-AB16-2B42CD1BC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3" r="-1" b="8557"/>
          <a:stretch/>
        </p:blipFill>
        <p:spPr>
          <a:xfrm>
            <a:off x="0" y="0"/>
            <a:ext cx="6253018" cy="6858000"/>
          </a:xfrm>
          <a:prstGeom prst="rect">
            <a:avLst/>
          </a:prstGeom>
        </p:spPr>
      </p:pic>
      <p:pic>
        <p:nvPicPr>
          <p:cNvPr id="3" name="Picture 2" descr="A car driving on a bridg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073C1B2A-5892-4B5A-80FE-F93922184C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0" r="-1" b="2080"/>
          <a:stretch/>
        </p:blipFill>
        <p:spPr>
          <a:xfrm>
            <a:off x="6253017" y="0"/>
            <a:ext cx="5938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2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glass building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0D973032-A292-4A12-B5F2-85D48022B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98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DE622-4AB3-4D76-9DE9-D0FD610A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987C-D040-467F-A9E5-294BDEB8B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700589" cy="36152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A picture containing building, sitting, small, orang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260BC78B-A98D-408B-9D97-1F020A1616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86" y="1"/>
            <a:ext cx="7071014" cy="680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7646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194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DERECHO 2020</vt:lpstr>
      <vt:lpstr>PowerPoint Presentation</vt:lpstr>
      <vt:lpstr>PowerPoint Presentation</vt:lpstr>
      <vt:lpstr>PowerPoint Presentation</vt:lpstr>
      <vt:lpstr>PowerPoint Presentation</vt:lpstr>
      <vt:lpstr>Questions ? /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Rouse</dc:creator>
  <cp:lastModifiedBy>Jon Rouse</cp:lastModifiedBy>
  <cp:revision>2</cp:revision>
  <dcterms:created xsi:type="dcterms:W3CDTF">2020-10-14T17:14:24Z</dcterms:created>
  <dcterms:modified xsi:type="dcterms:W3CDTF">2020-10-14T17:25:40Z</dcterms:modified>
</cp:coreProperties>
</file>